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 id="2147483657" r:id="rId5"/>
  </p:sldMasterIdLst>
  <p:notesMasterIdLst>
    <p:notesMasterId r:id="rId6"/>
  </p:notesMasterIdLst>
  <p:sldIdLst>
    <p:sldId id="256" r:id="rId7"/>
    <p:sldId id="257" r:id="rId8"/>
    <p:sldId id="258" r:id="rId9"/>
    <p:sldId id="259" r:id="rId10"/>
    <p:sldId id="260" r:id="rId11"/>
    <p:sldId id="261" r:id="rId12"/>
    <p:sldId id="262" r:id="rId13"/>
  </p:sldIdLst>
  <p:sldSz cy="6858000" cx="9144000"/>
  <p:notesSz cx="6858000" cy="9144000"/>
  <p:embeddedFontLst>
    <p:embeddedFont>
      <p:font typeface="Encode Sans Black"/>
      <p:bold r:id="rId14"/>
    </p:embeddedFont>
    <p:embeddedFont>
      <p:font typeface="Open Sans Light"/>
      <p:regular r:id="rId15"/>
      <p:bold r:id="rId16"/>
      <p:italic r:id="rId17"/>
      <p:boldItalic r:id="rId18"/>
    </p:embeddedFont>
    <p:embeddedFont>
      <p:font typeface="Open Sans"/>
      <p:regular r:id="rId19"/>
      <p:bold r:id="rId20"/>
      <p:italic r:id="rId21"/>
      <p:boldItalic r:id="rId22"/>
    </p:embeddedFont>
    <p:embeddedFont>
      <p:font typeface="Encode Sans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5">
          <p15:clr>
            <a:srgbClr val="A4A3A4"/>
          </p15:clr>
        </p15:guide>
        <p15:guide id="2" pos="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65" orient="horz"/>
        <p:guide pos="4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5.xml"/><Relationship Id="rId22" Type="http://schemas.openxmlformats.org/officeDocument/2006/relationships/font" Target="fonts/OpenSans-boldItalic.fntdata"/><Relationship Id="rId10" Type="http://schemas.openxmlformats.org/officeDocument/2006/relationships/slide" Target="slides/slide4.xml"/><Relationship Id="rId21" Type="http://schemas.openxmlformats.org/officeDocument/2006/relationships/font" Target="fonts/OpenSans-italic.fntdata"/><Relationship Id="rId13" Type="http://schemas.openxmlformats.org/officeDocument/2006/relationships/slide" Target="slides/slide7.xml"/><Relationship Id="rId24" Type="http://schemas.openxmlformats.org/officeDocument/2006/relationships/font" Target="fonts/EncodeSansMedium-bold.fntdata"/><Relationship Id="rId12" Type="http://schemas.openxmlformats.org/officeDocument/2006/relationships/slide" Target="slides/slide6.xml"/><Relationship Id="rId23" Type="http://schemas.openxmlformats.org/officeDocument/2006/relationships/font" Target="fonts/EncodeSans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OpenSansLight-regular.fntdata"/><Relationship Id="rId14" Type="http://schemas.openxmlformats.org/officeDocument/2006/relationships/font" Target="fonts/EncodeSansBlack-bold.fntdata"/><Relationship Id="rId17" Type="http://schemas.openxmlformats.org/officeDocument/2006/relationships/font" Target="fonts/OpenSansLight-italic.fntdata"/><Relationship Id="rId16" Type="http://schemas.openxmlformats.org/officeDocument/2006/relationships/font" Target="fonts/OpenSansLight-bold.fntdata"/><Relationship Id="rId5" Type="http://schemas.openxmlformats.org/officeDocument/2006/relationships/slideMaster" Target="slideMasters/slideMaster2.xml"/><Relationship Id="rId19" Type="http://schemas.openxmlformats.org/officeDocument/2006/relationships/font" Target="fonts/OpenSans-regular.fntdata"/><Relationship Id="rId6" Type="http://schemas.openxmlformats.org/officeDocument/2006/relationships/notesMaster" Target="notesMasters/notesMaster1.xml"/><Relationship Id="rId18" Type="http://schemas.openxmlformats.org/officeDocument/2006/relationships/font" Target="fonts/OpenSansLigh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iverse.roboflow.com/mycollege/tumor-detection-2/dataset/3" TargetMode="External"/><Relationship Id="rId3" Type="http://schemas.openxmlformats.org/officeDocument/2006/relationships/hyperlink" Target="https://universe.roboflow.com/tumor-azexj/tumor-vliim/dataset/4"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roboflow.com/whats-new-in-yolov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dataset:</a:t>
            </a:r>
            <a:endParaRPr/>
          </a:p>
          <a:p>
            <a:pPr indent="0" lvl="0" marL="0" rtl="0" algn="l">
              <a:spcBef>
                <a:spcPts val="0"/>
              </a:spcBef>
              <a:spcAft>
                <a:spcPts val="0"/>
              </a:spcAft>
              <a:buNone/>
            </a:pPr>
            <a:r>
              <a:rPr lang="en-US"/>
              <a:t>Instance segmentation (object classification + detection = object classification + semantics segmentation) </a:t>
            </a:r>
            <a:endParaRPr/>
          </a:p>
          <a:p>
            <a:pPr indent="0" lvl="0" marL="0" rtl="0" algn="l">
              <a:spcBef>
                <a:spcPts val="0"/>
              </a:spcBef>
              <a:spcAft>
                <a:spcPts val="0"/>
              </a:spcAft>
              <a:buNone/>
            </a:pPr>
            <a:r>
              <a:rPr lang="en-US" u="sng">
                <a:solidFill>
                  <a:schemeClr val="hlink"/>
                </a:solidFill>
                <a:hlinkClick r:id="rId2"/>
              </a:rPr>
              <a:t>https://universe.roboflow.com/mycollege/tumor-detection-2/dataset/3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semantic segmentation</a:t>
            </a:r>
            <a:endParaRPr/>
          </a:p>
          <a:p>
            <a:pPr indent="0" lvl="0" marL="0" rtl="0" algn="l">
              <a:spcBef>
                <a:spcPts val="0"/>
              </a:spcBef>
              <a:spcAft>
                <a:spcPts val="0"/>
              </a:spcAft>
              <a:buNone/>
            </a:pPr>
            <a:r>
              <a:rPr lang="en-US" u="sng">
                <a:solidFill>
                  <a:schemeClr val="hlink"/>
                </a:solidFill>
                <a:hlinkClick r:id="rId3"/>
              </a:rPr>
              <a:t>https://universe.roboflow.com/tumor-azexj/tumor-vliim/dataset/4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 name="Google Shape;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What’s your application?</a:t>
            </a:r>
            <a:endParaRPr/>
          </a:p>
          <a:p>
            <a:pPr indent="0" lvl="0" marL="0" rtl="0" algn="l">
              <a:spcBef>
                <a:spcPts val="0"/>
              </a:spcBef>
              <a:spcAft>
                <a:spcPts val="0"/>
              </a:spcAft>
              <a:buClr>
                <a:schemeClr val="dk1"/>
              </a:buClr>
              <a:buSzPts val="1100"/>
              <a:buFont typeface="Arial"/>
              <a:buNone/>
            </a:pPr>
            <a:r>
              <a:rPr lang="en-US"/>
              <a:t>What use case are you trying to solve?</a:t>
            </a:r>
            <a:endParaRPr/>
          </a:p>
          <a:p>
            <a:pPr indent="0" lvl="0" marL="0" rtl="0" algn="l">
              <a:spcBef>
                <a:spcPts val="0"/>
              </a:spcBef>
              <a:spcAft>
                <a:spcPts val="0"/>
              </a:spcAft>
              <a:buClr>
                <a:schemeClr val="dk1"/>
              </a:buClr>
              <a:buSzPts val="1100"/>
              <a:buFont typeface="Arial"/>
              <a:buNone/>
            </a:pPr>
            <a:r>
              <a:rPr lang="en-US"/>
              <a:t>What about it needs a Python library?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Ultralytics </a:t>
            </a:r>
            <a:r>
              <a:rPr lang="en-US" u="sng">
                <a:solidFill>
                  <a:schemeClr val="hlink"/>
                </a:solidFill>
                <a:hlinkClick r:id="rId2"/>
              </a:rPr>
              <a:t>YOLOv8</a:t>
            </a:r>
            <a:endParaRPr/>
          </a:p>
          <a:p>
            <a:pPr indent="-298450" lvl="0" marL="457200" rtl="0" algn="l">
              <a:spcBef>
                <a:spcPts val="0"/>
              </a:spcBef>
              <a:spcAft>
                <a:spcPts val="0"/>
              </a:spcAft>
              <a:buSzPts val="1100"/>
              <a:buChar char="●"/>
            </a:pPr>
            <a:r>
              <a:rPr lang="en-US"/>
              <a:t>model that builds upon the success of previous YOLO versions and introduces new features and improvements to further boost performance and flexibility. YOLOv8 is designed to be fast, accurate, and easy to use, making it an excellent choice for a wide range of object detection and tracking, instance segmentation, image classification and pose estimation tasks.</a:t>
            </a:r>
            <a:endParaRPr/>
          </a:p>
          <a:p>
            <a:pPr indent="-298450" lvl="0" marL="457200" rtl="0" algn="l">
              <a:spcBef>
                <a:spcPts val="0"/>
              </a:spcBef>
              <a:spcAft>
                <a:spcPts val="0"/>
              </a:spcAft>
              <a:buSzPts val="1100"/>
              <a:buChar char="●"/>
            </a:pPr>
            <a:r>
              <a:t/>
            </a:r>
            <a:endParaRPr/>
          </a:p>
        </p:txBody>
      </p:sp>
      <p:sp>
        <p:nvSpPr>
          <p:cNvPr id="71" name="Google Shape;7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b5919c406c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b5919c406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Things to thi</a:t>
            </a:r>
            <a:r>
              <a:rPr lang="en-US"/>
              <a:t>nk about, as a starting point:</a:t>
            </a:r>
            <a:endParaRPr/>
          </a:p>
          <a:p>
            <a:pPr indent="-298450" lvl="0" marL="457200" rtl="0" algn="l">
              <a:spcBef>
                <a:spcPts val="0"/>
              </a:spcBef>
              <a:spcAft>
                <a:spcPts val="0"/>
              </a:spcAft>
              <a:buSzPts val="1100"/>
              <a:buChar char="●"/>
            </a:pPr>
            <a:r>
              <a:rPr lang="en-US"/>
              <a:t>Addresses all requirements of your project</a:t>
            </a:r>
            <a:endParaRPr/>
          </a:p>
          <a:p>
            <a:pPr indent="-298450" lvl="0" marL="457200" rtl="0" algn="l">
              <a:spcBef>
                <a:spcPts val="0"/>
              </a:spcBef>
              <a:spcAft>
                <a:spcPts val="0"/>
              </a:spcAft>
              <a:buSzPts val="1100"/>
              <a:buChar char="●"/>
            </a:pPr>
            <a:r>
              <a:rPr lang="en-US"/>
              <a:t>Compatibility</a:t>
            </a:r>
            <a:r>
              <a:rPr lang="en-US"/>
              <a:t> with other elements of the project</a:t>
            </a:r>
            <a:endParaRPr/>
          </a:p>
          <a:p>
            <a:pPr indent="-298450" lvl="0" marL="457200" rtl="0" algn="l">
              <a:spcBef>
                <a:spcPts val="0"/>
              </a:spcBef>
              <a:spcAft>
                <a:spcPts val="0"/>
              </a:spcAft>
              <a:buSzPts val="1100"/>
              <a:buChar char="●"/>
            </a:pPr>
            <a:r>
              <a:rPr lang="en-US"/>
              <a:t>Ease of use</a:t>
            </a:r>
            <a:endParaRPr/>
          </a:p>
          <a:p>
            <a:pPr indent="-298450" lvl="0" marL="457200" rtl="0" algn="l">
              <a:spcBef>
                <a:spcPts val="0"/>
              </a:spcBef>
              <a:spcAft>
                <a:spcPts val="0"/>
              </a:spcAft>
              <a:buSzPts val="1100"/>
              <a:buChar char="●"/>
            </a:pPr>
            <a:r>
              <a:rPr lang="en-US"/>
              <a:t>Computational efficiency for the scale of data you’ll be using</a:t>
            </a:r>
            <a:endParaRPr/>
          </a:p>
          <a:p>
            <a:pPr indent="-298450" lvl="0" marL="457200" rtl="0" algn="l">
              <a:spcBef>
                <a:spcPts val="0"/>
              </a:spcBef>
              <a:spcAft>
                <a:spcPts val="0"/>
              </a:spcAft>
              <a:buSzPts val="1100"/>
              <a:buChar char="●"/>
            </a:pPr>
            <a:r>
              <a:rPr lang="en-US"/>
              <a:t>No software bugs that will impair </a:t>
            </a:r>
            <a:r>
              <a:rPr lang="en-US"/>
              <a:t>your use case</a:t>
            </a:r>
            <a:endParaRPr/>
          </a:p>
          <a:p>
            <a:pPr indent="-298450" lvl="0" marL="457200" rtl="0" algn="l">
              <a:spcBef>
                <a:spcPts val="0"/>
              </a:spcBef>
              <a:spcAft>
                <a:spcPts val="0"/>
              </a:spcAft>
              <a:buSzPts val="1100"/>
              <a:buChar char="●"/>
            </a:pPr>
            <a:r>
              <a:rPr lang="en-US"/>
              <a:t>Availability of relevant examples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5919c406c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5919c40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5919c406c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5919c406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Is there anything in the “con” list to be concerned about?</a:t>
            </a:r>
            <a:endParaRPr/>
          </a:p>
          <a:p>
            <a:pPr indent="0" lvl="0" marL="0" rtl="0" algn="l">
              <a:spcBef>
                <a:spcPts val="0"/>
              </a:spcBef>
              <a:spcAft>
                <a:spcPts val="0"/>
              </a:spcAft>
              <a:buClr>
                <a:schemeClr val="dk1"/>
              </a:buClr>
              <a:buSzPts val="1100"/>
              <a:buFont typeface="Arial"/>
              <a:buNone/>
            </a:pPr>
            <a:r>
              <a:rPr lang="en-US"/>
              <a:t>Will you have to mitigate any drawbacks?</a:t>
            </a:r>
            <a:endParaRPr/>
          </a:p>
          <a:p>
            <a:pPr indent="0" lvl="0" marL="0" rtl="0" algn="l">
              <a:spcBef>
                <a:spcPts val="0"/>
              </a:spcBef>
              <a:spcAft>
                <a:spcPts val="0"/>
              </a:spcAft>
              <a:buClr>
                <a:schemeClr val="dk1"/>
              </a:buClr>
              <a:buSzPts val="1100"/>
              <a:buFont typeface="Arial"/>
              <a:buNone/>
            </a:pPr>
            <a:r>
              <a:rPr lang="en-US"/>
              <a:t>What will you watch out for?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5919c406c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5919c406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 name="Shape 7"/>
        <p:cNvGrpSpPr/>
        <p:nvPr/>
      </p:nvGrpSpPr>
      <p:grpSpPr>
        <a:xfrm>
          <a:off x="0" y="0"/>
          <a:ext cx="0" cy="0"/>
          <a:chOff x="0" y="0"/>
          <a:chExt cx="0" cy="0"/>
        </a:xfrm>
      </p:grpSpPr>
      <p:pic>
        <p:nvPicPr>
          <p:cNvPr descr="W Logo_Purple_2685_HEX.png" id="8" name="Google Shape;8;p2"/>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descr="Wordmark_center_Purple_HEX.png" id="9" name="Google Shape;9;p2"/>
          <p:cNvPicPr preferRelativeResize="0"/>
          <p:nvPr/>
        </p:nvPicPr>
        <p:blipFill rotWithShape="1">
          <a:blip r:embed="rId3">
            <a:alphaModFix/>
          </a:blip>
          <a:srcRect b="0" l="0" r="0" t="0"/>
          <a:stretch/>
        </p:blipFill>
        <p:spPr>
          <a:xfrm>
            <a:off x="792039" y="1269313"/>
            <a:ext cx="2425295" cy="163374"/>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792039" y="4341247"/>
            <a:ext cx="1495448" cy="130555"/>
          </a:xfrm>
          <a:prstGeom prst="rect">
            <a:avLst/>
          </a:prstGeom>
          <a:noFill/>
          <a:ln>
            <a:noFill/>
          </a:ln>
        </p:spPr>
      </p:pic>
      <p:sp>
        <p:nvSpPr>
          <p:cNvPr id="11" name="Google Shape;11;p2"/>
          <p:cNvSpPr txBox="1"/>
          <p:nvPr>
            <p:ph type="title"/>
          </p:nvPr>
        </p:nvSpPr>
        <p:spPr>
          <a:xfrm>
            <a:off x="671757" y="1559791"/>
            <a:ext cx="6972300" cy="26290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12" name="Shape 12"/>
        <p:cNvGrpSpPr/>
        <p:nvPr/>
      </p:nvGrpSpPr>
      <p:grpSpPr>
        <a:xfrm>
          <a:off x="0" y="0"/>
          <a:ext cx="0" cy="0"/>
          <a:chOff x="0" y="0"/>
          <a:chExt cx="0" cy="0"/>
        </a:xfrm>
      </p:grpSpPr>
      <p:sp>
        <p:nvSpPr>
          <p:cNvPr id="13" name="Google Shape;13;p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14" name="Google Shape;14;p3"/>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16" name="Google Shape;16;p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7" name="Shape 17"/>
        <p:cNvGrpSpPr/>
        <p:nvPr/>
      </p:nvGrpSpPr>
      <p:grpSpPr>
        <a:xfrm>
          <a:off x="0" y="0"/>
          <a:ext cx="0" cy="0"/>
          <a:chOff x="0" y="0"/>
          <a:chExt cx="0" cy="0"/>
        </a:xfrm>
      </p:grpSpPr>
      <p:sp>
        <p:nvSpPr>
          <p:cNvPr id="18" name="Google Shape;18;p4"/>
          <p:cNvSpPr txBox="1"/>
          <p:nvPr>
            <p:ph idx="1" type="body"/>
          </p:nvPr>
        </p:nvSpPr>
        <p:spPr>
          <a:xfrm>
            <a:off x="659305" y="2320239"/>
            <a:ext cx="8197114" cy="381008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4"/>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0" name="Google Shape;20;p4"/>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1" name="Google Shape;21;p4"/>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2" name="Google Shape;22;p4"/>
          <p:cNvSpPr txBox="1"/>
          <p:nvPr>
            <p:ph type="title"/>
          </p:nvPr>
        </p:nvSpPr>
        <p:spPr>
          <a:xfrm>
            <a:off x="628649" y="371510"/>
            <a:ext cx="8227769"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rgbClr val="E8D3A2"/>
        </a:solidFill>
      </p:bgPr>
    </p:bg>
    <p:spTree>
      <p:nvGrpSpPr>
        <p:cNvPr id="23" name="Shape 23"/>
        <p:cNvGrpSpPr/>
        <p:nvPr/>
      </p:nvGrpSpPr>
      <p:grpSpPr>
        <a:xfrm>
          <a:off x="0" y="0"/>
          <a:ext cx="0" cy="0"/>
          <a:chOff x="0" y="0"/>
          <a:chExt cx="0" cy="0"/>
        </a:xfrm>
      </p:grpSpPr>
      <p:sp>
        <p:nvSpPr>
          <p:cNvPr id="24" name="Google Shape;24;p5"/>
          <p:cNvSpPr/>
          <p:nvPr>
            <p:ph idx="2" type="chart"/>
          </p:nvPr>
        </p:nvSpPr>
        <p:spPr>
          <a:xfrm>
            <a:off x="766763" y="1736725"/>
            <a:ext cx="8021637" cy="44323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5" name="Google Shape;25;p5"/>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6" name="Google Shape;26;p5"/>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7" name="Google Shape;27;p5"/>
          <p:cNvSpPr txBox="1"/>
          <p:nvPr>
            <p:ph type="title"/>
          </p:nvPr>
        </p:nvSpPr>
        <p:spPr>
          <a:xfrm>
            <a:off x="671756" y="365125"/>
            <a:ext cx="8116644"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30" name="Shape 30"/>
        <p:cNvGrpSpPr/>
        <p:nvPr/>
      </p:nvGrpSpPr>
      <p:grpSpPr>
        <a:xfrm>
          <a:off x="0" y="0"/>
          <a:ext cx="0" cy="0"/>
          <a:chOff x="0" y="0"/>
          <a:chExt cx="0" cy="0"/>
        </a:xfrm>
      </p:grpSpPr>
      <p:sp>
        <p:nvSpPr>
          <p:cNvPr id="31" name="Google Shape;31;p7"/>
          <p:cNvSpPr txBox="1"/>
          <p:nvPr>
            <p:ph idx="1" type="body"/>
          </p:nvPr>
        </p:nvSpPr>
        <p:spPr>
          <a:xfrm>
            <a:off x="659305" y="2320240"/>
            <a:ext cx="8197114" cy="311786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7"/>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33" name="Google Shape;33;p7"/>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34" name="Google Shape;34;p7"/>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35" name="Google Shape;35;p7"/>
          <p:cNvSpPr txBox="1"/>
          <p:nvPr>
            <p:ph type="title"/>
          </p:nvPr>
        </p:nvSpPr>
        <p:spPr>
          <a:xfrm>
            <a:off x="671756" y="365125"/>
            <a:ext cx="8184663"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779463" y="4173694"/>
            <a:ext cx="1600200" cy="139700"/>
          </a:xfrm>
          <a:prstGeom prst="rect">
            <a:avLst/>
          </a:prstGeom>
          <a:noFill/>
          <a:ln>
            <a:noFill/>
          </a:ln>
        </p:spPr>
      </p:pic>
      <p:pic>
        <p:nvPicPr>
          <p:cNvPr descr="W Logo_Purple_2685_HEX.png" id="38" name="Google Shape;38;p8"/>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descr="Wordmark_center_Purple_HEX.png" id="39" name="Google Shape;39;p8"/>
          <p:cNvPicPr preferRelativeResize="0"/>
          <p:nvPr/>
        </p:nvPicPr>
        <p:blipFill rotWithShape="1">
          <a:blip r:embed="rId4">
            <a:alphaModFix/>
          </a:blip>
          <a:srcRect b="0" l="0" r="0" t="0"/>
          <a:stretch/>
        </p:blipFill>
        <p:spPr>
          <a:xfrm>
            <a:off x="792039" y="1269313"/>
            <a:ext cx="2425295" cy="163374"/>
          </a:xfrm>
          <a:prstGeom prst="rect">
            <a:avLst/>
          </a:prstGeom>
          <a:noFill/>
          <a:ln>
            <a:noFill/>
          </a:ln>
        </p:spPr>
      </p:pic>
      <p:sp>
        <p:nvSpPr>
          <p:cNvPr id="40" name="Google Shape;40;p8"/>
          <p:cNvSpPr txBox="1"/>
          <p:nvPr>
            <p:ph type="title"/>
          </p:nvPr>
        </p:nvSpPr>
        <p:spPr>
          <a:xfrm>
            <a:off x="671757" y="1531938"/>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41" name="Shape 41"/>
        <p:cNvGrpSpPr/>
        <p:nvPr/>
      </p:nvGrpSpPr>
      <p:grpSpPr>
        <a:xfrm>
          <a:off x="0" y="0"/>
          <a:ext cx="0" cy="0"/>
          <a:chOff x="0" y="0"/>
          <a:chExt cx="0" cy="0"/>
        </a:xfrm>
      </p:grpSpPr>
      <p:sp>
        <p:nvSpPr>
          <p:cNvPr id="42" name="Google Shape;42;p9"/>
          <p:cNvSpPr txBox="1"/>
          <p:nvPr>
            <p:ph idx="1" type="body"/>
          </p:nvPr>
        </p:nvSpPr>
        <p:spPr>
          <a:xfrm>
            <a:off x="659305" y="1736726"/>
            <a:ext cx="8196210" cy="370137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43" name="Google Shape;43;p9"/>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44" name="Google Shape;44;p9"/>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45" name="Google Shape;45;p9"/>
          <p:cNvSpPr txBox="1"/>
          <p:nvPr>
            <p:ph type="title"/>
          </p:nvPr>
        </p:nvSpPr>
        <p:spPr>
          <a:xfrm>
            <a:off x="659305" y="371511"/>
            <a:ext cx="8196210"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46" name="Shape 46"/>
        <p:cNvGrpSpPr/>
        <p:nvPr/>
      </p:nvGrpSpPr>
      <p:grpSpPr>
        <a:xfrm>
          <a:off x="0" y="0"/>
          <a:ext cx="0" cy="0"/>
          <a:chOff x="0" y="0"/>
          <a:chExt cx="0" cy="0"/>
        </a:xfrm>
      </p:grpSpPr>
      <p:sp>
        <p:nvSpPr>
          <p:cNvPr id="47" name="Google Shape;47;p10"/>
          <p:cNvSpPr/>
          <p:nvPr>
            <p:ph idx="2" type="chart"/>
          </p:nvPr>
        </p:nvSpPr>
        <p:spPr>
          <a:xfrm>
            <a:off x="766763" y="1736725"/>
            <a:ext cx="8021637" cy="3656655"/>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ngleBackground_gold_RGB.png" id="48" name="Google Shape;48;p10"/>
          <p:cNvPicPr preferRelativeResize="0"/>
          <p:nvPr/>
        </p:nvPicPr>
        <p:blipFill rotWithShape="1">
          <a:blip r:embed="rId2">
            <a:alphaModFix/>
          </a:blip>
          <a:srcRect b="93348" l="21047" r="20731" t="2698"/>
          <a:stretch/>
        </p:blipFill>
        <p:spPr>
          <a:xfrm>
            <a:off x="182446" y="-3060701"/>
            <a:ext cx="9367953" cy="479735"/>
          </a:xfrm>
          <a:prstGeom prst="rect">
            <a:avLst/>
          </a:prstGeom>
          <a:noFill/>
          <a:ln>
            <a:noFill/>
          </a:ln>
        </p:spPr>
      </p:pic>
      <p:pic>
        <p:nvPicPr>
          <p:cNvPr descr="W Logo_Purple_2685_HEX.png" id="49" name="Google Shape;49;p10"/>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id="50" name="Google Shape;50;p10"/>
          <p:cNvPicPr preferRelativeResize="0"/>
          <p:nvPr/>
        </p:nvPicPr>
        <p:blipFill rotWithShape="1">
          <a:blip r:embed="rId4">
            <a:alphaModFix/>
          </a:blip>
          <a:srcRect b="0" l="0" r="0" t="0"/>
          <a:stretch/>
        </p:blipFill>
        <p:spPr>
          <a:xfrm>
            <a:off x="774700" y="1384031"/>
            <a:ext cx="789561" cy="68930"/>
          </a:xfrm>
          <a:prstGeom prst="rect">
            <a:avLst/>
          </a:prstGeom>
          <a:noFill/>
          <a:ln>
            <a:noFill/>
          </a:ln>
        </p:spPr>
      </p:pic>
      <p:sp>
        <p:nvSpPr>
          <p:cNvPr id="51" name="Google Shape;51;p10"/>
          <p:cNvSpPr txBox="1"/>
          <p:nvPr>
            <p:ph type="title"/>
          </p:nvPr>
        </p:nvSpPr>
        <p:spPr>
          <a:xfrm>
            <a:off x="671756" y="371511"/>
            <a:ext cx="811664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RainAngle-7502.png" id="6" name="Google Shape;6;p1"/>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 name="Shape 28"/>
        <p:cNvGrpSpPr/>
        <p:nvPr/>
      </p:nvGrpSpPr>
      <p:grpSpPr>
        <a:xfrm>
          <a:off x="0" y="0"/>
          <a:ext cx="0" cy="0"/>
          <a:chOff x="0" y="0"/>
          <a:chExt cx="0" cy="0"/>
        </a:xfrm>
      </p:grpSpPr>
      <p:pic>
        <p:nvPicPr>
          <p:cNvPr descr="RainAngle-7502.png" id="29" name="Google Shape;29;p6"/>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medium.com/@VK_Venkatkumar/yolov8-architecture-cow-counter-with-region-based-dragging-using-yolov8-e75b3ac71ed8#:~:text=The%20architecture%20of%20YOLOv8%20builds,the%20backbone%20and%20the%20head.&amp;text=A%20modified%20version%20of%20the%20CSPDarknet53%20architecture%20forms%20the%20backbone%20of%20YOLOv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1"/>
          <p:cNvSpPr txBox="1"/>
          <p:nvPr>
            <p:ph type="title"/>
          </p:nvPr>
        </p:nvSpPr>
        <p:spPr>
          <a:xfrm>
            <a:off x="671757" y="1559791"/>
            <a:ext cx="6972300" cy="2629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5000"/>
              <a:buFont typeface="Encode Sans Black"/>
              <a:buNone/>
            </a:pPr>
            <a:r>
              <a:rPr lang="en-US"/>
              <a:t>Technology Review</a:t>
            </a:r>
            <a:endParaRPr/>
          </a:p>
        </p:txBody>
      </p:sp>
      <p:sp>
        <p:nvSpPr>
          <p:cNvPr id="57" name="Google Shape;57;p11"/>
          <p:cNvSpPr txBox="1"/>
          <p:nvPr/>
        </p:nvSpPr>
        <p:spPr>
          <a:xfrm>
            <a:off x="774700" y="4531175"/>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Encode Sans Medium"/>
                <a:ea typeface="Encode Sans Medium"/>
                <a:cs typeface="Encode Sans Medium"/>
                <a:sym typeface="Encode Sans Medium"/>
              </a:rPr>
              <a:t>Elizabeth Holden  |  Elliott Sanger  |  Salah Elbakri  |  Diane Chiang</a:t>
            </a:r>
            <a:endParaRPr>
              <a:solidFill>
                <a:schemeClr val="dk1"/>
              </a:solidFill>
              <a:latin typeface="Encode Sans Medium"/>
              <a:ea typeface="Encode Sans Medium"/>
              <a:cs typeface="Encode Sans Medium"/>
              <a:sym typeface="Encod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idx="1" type="body"/>
          </p:nvPr>
        </p:nvSpPr>
        <p:spPr>
          <a:xfrm>
            <a:off x="671788" y="2189750"/>
            <a:ext cx="8184600" cy="1603200"/>
          </a:xfrm>
          <a:prstGeom prst="rect">
            <a:avLst/>
          </a:prstGeom>
          <a:noFill/>
          <a:ln>
            <a:noFill/>
          </a:ln>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Need a model that can predict the seriousness of brain tumors given the brain image</a:t>
            </a:r>
            <a:endParaRPr b="0" sz="1800"/>
          </a:p>
          <a:p>
            <a:pPr indent="-342900" lvl="0" marL="457200" rtl="0" algn="l">
              <a:spcBef>
                <a:spcPts val="0"/>
              </a:spcBef>
              <a:spcAft>
                <a:spcPts val="0"/>
              </a:spcAft>
              <a:buSzPts val="1800"/>
              <a:buChar char="&gt;"/>
            </a:pPr>
            <a:r>
              <a:rPr b="0" lang="en-US" sz="1800"/>
              <a:t>Use instance segmentation (object detection + classification) to categorize the severity of a brain tumor</a:t>
            </a:r>
            <a:endParaRPr b="0" sz="1800"/>
          </a:p>
          <a:p>
            <a:pPr indent="0" lvl="0" marL="0" rtl="0" algn="l">
              <a:spcBef>
                <a:spcPts val="480"/>
              </a:spcBef>
              <a:spcAft>
                <a:spcPts val="0"/>
              </a:spcAft>
              <a:buNone/>
            </a:pPr>
            <a:r>
              <a:t/>
            </a:r>
            <a:endParaRPr b="0" sz="1800"/>
          </a:p>
        </p:txBody>
      </p:sp>
      <p:sp>
        <p:nvSpPr>
          <p:cNvPr id="63" name="Google Shape;63;p12"/>
          <p:cNvSpPr txBox="1"/>
          <p:nvPr>
            <p:ph type="title"/>
          </p:nvPr>
        </p:nvSpPr>
        <p:spPr>
          <a:xfrm>
            <a:off x="671756" y="365125"/>
            <a:ext cx="8184663" cy="99838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3000"/>
              <a:buFont typeface="Encode Sans Black"/>
              <a:buNone/>
            </a:pPr>
            <a:r>
              <a:rPr lang="en-US"/>
              <a:t>Background &amp; Use Case</a:t>
            </a:r>
            <a:endParaRPr/>
          </a:p>
        </p:txBody>
      </p:sp>
      <p:sp>
        <p:nvSpPr>
          <p:cNvPr id="64" name="Google Shape;64;p12"/>
          <p:cNvSpPr txBox="1"/>
          <p:nvPr>
            <p:ph idx="2" type="body"/>
          </p:nvPr>
        </p:nvSpPr>
        <p:spPr>
          <a:xfrm>
            <a:off x="671750" y="1513555"/>
            <a:ext cx="8184600" cy="676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2000"/>
              <a:t>GOAL: Build website that processes uploaded brain scan images and returns the location, size, and severity of the tumor - if there is one.</a:t>
            </a:r>
            <a:endParaRPr sz="2000"/>
          </a:p>
        </p:txBody>
      </p:sp>
      <p:pic>
        <p:nvPicPr>
          <p:cNvPr id="65" name="Google Shape;65;p12"/>
          <p:cNvPicPr preferRelativeResize="0"/>
          <p:nvPr/>
        </p:nvPicPr>
        <p:blipFill>
          <a:blip r:embed="rId3">
            <a:alphaModFix/>
          </a:blip>
          <a:stretch>
            <a:fillRect/>
          </a:stretch>
        </p:blipFill>
        <p:spPr>
          <a:xfrm>
            <a:off x="3428327" y="3914691"/>
            <a:ext cx="2263224" cy="2279048"/>
          </a:xfrm>
          <a:prstGeom prst="rect">
            <a:avLst/>
          </a:prstGeom>
          <a:noFill/>
          <a:ln>
            <a:noFill/>
          </a:ln>
        </p:spPr>
      </p:pic>
      <p:pic>
        <p:nvPicPr>
          <p:cNvPr id="66" name="Google Shape;66;p12"/>
          <p:cNvPicPr preferRelativeResize="0"/>
          <p:nvPr/>
        </p:nvPicPr>
        <p:blipFill>
          <a:blip r:embed="rId4">
            <a:alphaModFix/>
          </a:blip>
          <a:stretch>
            <a:fillRect/>
          </a:stretch>
        </p:blipFill>
        <p:spPr>
          <a:xfrm>
            <a:off x="6238641" y="3914700"/>
            <a:ext cx="2020883" cy="2279050"/>
          </a:xfrm>
          <a:prstGeom prst="rect">
            <a:avLst/>
          </a:prstGeom>
          <a:noFill/>
          <a:ln>
            <a:noFill/>
          </a:ln>
        </p:spPr>
      </p:pic>
      <p:pic>
        <p:nvPicPr>
          <p:cNvPr id="67" name="Google Shape;67;p12"/>
          <p:cNvPicPr preferRelativeResize="0"/>
          <p:nvPr/>
        </p:nvPicPr>
        <p:blipFill>
          <a:blip r:embed="rId5">
            <a:alphaModFix/>
          </a:blip>
          <a:stretch>
            <a:fillRect/>
          </a:stretch>
        </p:blipFill>
        <p:spPr>
          <a:xfrm>
            <a:off x="692425" y="3967874"/>
            <a:ext cx="2188799" cy="2172713"/>
          </a:xfrm>
          <a:prstGeom prst="rect">
            <a:avLst/>
          </a:prstGeom>
          <a:noFill/>
          <a:ln>
            <a:noFill/>
          </a:ln>
        </p:spPr>
      </p:pic>
      <p:sp>
        <p:nvSpPr>
          <p:cNvPr id="68" name="Google Shape;68;p12"/>
          <p:cNvSpPr txBox="1"/>
          <p:nvPr/>
        </p:nvSpPr>
        <p:spPr>
          <a:xfrm>
            <a:off x="691888" y="6193750"/>
            <a:ext cx="78396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a:t>less chance			     moderate chance				high chance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Clr>
                <a:srgbClr val="4B2E83"/>
              </a:buClr>
              <a:buSzPts val="2400"/>
              <a:buFont typeface="Merriweather Sans"/>
              <a:buNone/>
            </a:pPr>
            <a:r>
              <a:rPr lang="en-US"/>
              <a:t>Choice 1: </a:t>
            </a:r>
            <a:r>
              <a:rPr lang="en-US"/>
              <a:t>Ultralytics YOLOv8</a:t>
            </a:r>
            <a:endParaRPr/>
          </a:p>
          <a:p>
            <a:pPr indent="-342900" lvl="0" marL="457200" rtl="0" algn="l">
              <a:spcBef>
                <a:spcPts val="480"/>
              </a:spcBef>
              <a:spcAft>
                <a:spcPts val="0"/>
              </a:spcAft>
              <a:buSzPts val="1800"/>
              <a:buChar char="&gt;"/>
            </a:pPr>
            <a:r>
              <a:rPr lang="en-US" sz="1800"/>
              <a:t>Used for wide range of object detection and tracking, instance segmentation, image classification and pose estimation tasks.</a:t>
            </a:r>
            <a:endParaRPr sz="1800"/>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Clr>
                <a:srgbClr val="4B2E83"/>
              </a:buClr>
              <a:buSzPts val="2400"/>
              <a:buFont typeface="Merriweather Sans"/>
              <a:buNone/>
            </a:pPr>
            <a:r>
              <a:rPr lang="en-US"/>
              <a:t>Choice 2: Keras </a:t>
            </a:r>
            <a:endParaRPr/>
          </a:p>
          <a:p>
            <a:pPr indent="-342900" lvl="0" marL="457200" rtl="0" algn="l">
              <a:spcBef>
                <a:spcPts val="480"/>
              </a:spcBef>
              <a:spcAft>
                <a:spcPts val="0"/>
              </a:spcAft>
              <a:buSzPts val="1800"/>
              <a:buChar char="&gt;"/>
            </a:pPr>
            <a:r>
              <a:rPr lang="en-US" sz="1800"/>
              <a:t>Keras is the high-level API of the TensorFlow platform that can be used for deep learning</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None/>
            </a:pPr>
            <a:r>
              <a:t/>
            </a:r>
            <a:endParaRPr/>
          </a:p>
        </p:txBody>
      </p:sp>
      <p:sp>
        <p:nvSpPr>
          <p:cNvPr id="74" name="Google Shape;74;p1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US"/>
              <a:t>Python Package Choices 1-2</a:t>
            </a:r>
            <a:endParaRPr/>
          </a:p>
        </p:txBody>
      </p:sp>
      <p:pic>
        <p:nvPicPr>
          <p:cNvPr id="75" name="Google Shape;75;p13"/>
          <p:cNvPicPr preferRelativeResize="0"/>
          <p:nvPr/>
        </p:nvPicPr>
        <p:blipFill rotWithShape="1">
          <a:blip r:embed="rId3">
            <a:alphaModFix/>
          </a:blip>
          <a:srcRect b="0" l="0" r="0" t="0"/>
          <a:stretch/>
        </p:blipFill>
        <p:spPr>
          <a:xfrm>
            <a:off x="1660575" y="2873700"/>
            <a:ext cx="5822849" cy="153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idx="1" type="body"/>
          </p:nvPr>
        </p:nvSpPr>
        <p:spPr>
          <a:xfrm>
            <a:off x="671750" y="1760550"/>
            <a:ext cx="4063500" cy="3680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0" lang="en-US" sz="2200"/>
              <a:t>YOLOv8 </a:t>
            </a:r>
            <a:endParaRPr b="0" sz="2200"/>
          </a:p>
          <a:p>
            <a:pPr indent="0" lvl="0" marL="0" rtl="0" algn="l">
              <a:spcBef>
                <a:spcPts val="480"/>
              </a:spcBef>
              <a:spcAft>
                <a:spcPts val="0"/>
              </a:spcAft>
              <a:buNone/>
            </a:pPr>
            <a:r>
              <a:rPr b="0" lang="en-US" sz="2000"/>
              <a:t>Pros:</a:t>
            </a:r>
            <a:endParaRPr b="0" sz="2000"/>
          </a:p>
          <a:p>
            <a:pPr indent="-342900" lvl="0" marL="457200" rtl="0" algn="l">
              <a:spcBef>
                <a:spcPts val="480"/>
              </a:spcBef>
              <a:spcAft>
                <a:spcPts val="0"/>
              </a:spcAft>
              <a:buSzPts val="1800"/>
              <a:buChar char="&gt;"/>
            </a:pPr>
            <a:r>
              <a:rPr b="0" lang="en-US" sz="1800"/>
              <a:t>High accuracy</a:t>
            </a:r>
            <a:endParaRPr b="0" sz="1800"/>
          </a:p>
          <a:p>
            <a:pPr indent="-342900" lvl="0" marL="457200" rtl="0" algn="l">
              <a:spcBef>
                <a:spcPts val="0"/>
              </a:spcBef>
              <a:spcAft>
                <a:spcPts val="0"/>
              </a:spcAft>
              <a:buSzPts val="1800"/>
              <a:buChar char="&gt;"/>
            </a:pPr>
            <a:r>
              <a:rPr b="0" lang="en-US" sz="1800"/>
              <a:t>Easy to use</a:t>
            </a:r>
            <a:endParaRPr b="0" sz="1800"/>
          </a:p>
          <a:p>
            <a:pPr indent="-342900" lvl="0" marL="457200" rtl="0" algn="l">
              <a:spcBef>
                <a:spcPts val="0"/>
              </a:spcBef>
              <a:spcAft>
                <a:spcPts val="0"/>
              </a:spcAft>
              <a:buSzPts val="1800"/>
              <a:buChar char="&gt;"/>
            </a:pPr>
            <a:r>
              <a:rPr b="0" lang="en-US" sz="1800"/>
              <a:t>Well documented pipeline</a:t>
            </a:r>
            <a:endParaRPr b="0" sz="1800"/>
          </a:p>
          <a:p>
            <a:pPr indent="0" lvl="0" marL="0" rtl="0" algn="l">
              <a:spcBef>
                <a:spcPts val="480"/>
              </a:spcBef>
              <a:spcAft>
                <a:spcPts val="0"/>
              </a:spcAft>
              <a:buNone/>
            </a:pPr>
            <a:r>
              <a:rPr b="0" lang="en-US" sz="2000"/>
              <a:t>Cons:</a:t>
            </a:r>
            <a:endParaRPr b="0" sz="2000"/>
          </a:p>
          <a:p>
            <a:pPr indent="-342900" lvl="0" marL="457200" rtl="0" algn="l">
              <a:spcBef>
                <a:spcPts val="480"/>
              </a:spcBef>
              <a:spcAft>
                <a:spcPts val="0"/>
              </a:spcAft>
              <a:buClr>
                <a:schemeClr val="dk1"/>
              </a:buClr>
              <a:buSzPts val="1800"/>
              <a:buChar char="&gt;"/>
            </a:pPr>
            <a:r>
              <a:rPr b="0" lang="en-US" sz="1800">
                <a:solidFill>
                  <a:schemeClr val="dk1"/>
                </a:solidFill>
              </a:rPr>
              <a:t>Specific required label format (ex. coordinates needs to be between (-1, 1); might need to rescale the label</a:t>
            </a:r>
            <a:endParaRPr b="0" sz="2000"/>
          </a:p>
          <a:p>
            <a:pPr indent="-342900" lvl="0" marL="457200" rtl="0" algn="l">
              <a:spcBef>
                <a:spcPts val="0"/>
              </a:spcBef>
              <a:spcAft>
                <a:spcPts val="0"/>
              </a:spcAft>
              <a:buSzPts val="1800"/>
              <a:buChar char="&gt;"/>
            </a:pPr>
            <a:r>
              <a:rPr b="0" lang="en-US" sz="1800"/>
              <a:t>Long training time of 3000+ brain CTs (100 epochs took 17+ hours)</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p:txBody>
      </p:sp>
      <p:sp>
        <p:nvSpPr>
          <p:cNvPr id="81" name="Google Shape;81;p14"/>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Comparison: YOLOv8 vs. Keras</a:t>
            </a:r>
            <a:endParaRPr/>
          </a:p>
        </p:txBody>
      </p:sp>
      <p:sp>
        <p:nvSpPr>
          <p:cNvPr id="82" name="Google Shape;82;p14"/>
          <p:cNvSpPr txBox="1"/>
          <p:nvPr/>
        </p:nvSpPr>
        <p:spPr>
          <a:xfrm>
            <a:off x="4735250" y="1705050"/>
            <a:ext cx="4006800" cy="37248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lang="en-US" sz="2200">
                <a:solidFill>
                  <a:schemeClr val="dk1"/>
                </a:solidFill>
                <a:latin typeface="Open Sans"/>
                <a:ea typeface="Open Sans"/>
                <a:cs typeface="Open Sans"/>
                <a:sym typeface="Open Sans"/>
              </a:rPr>
              <a:t>Keras</a:t>
            </a:r>
            <a:endParaRPr sz="22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Pros: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Flexibility on model and training configuration </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Well documented classes</a:t>
            </a:r>
            <a:endParaRPr sz="18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Cons: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Pre processing of image dataset required</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Open Sans"/>
              <a:buChar char="&gt;"/>
            </a:pPr>
            <a:r>
              <a:rPr lang="en-US" sz="1800">
                <a:solidFill>
                  <a:schemeClr val="dk1"/>
                </a:solidFill>
                <a:latin typeface="Open Sans"/>
                <a:ea typeface="Open Sans"/>
                <a:cs typeface="Open Sans"/>
                <a:sym typeface="Open Sans"/>
              </a:rPr>
              <a:t>Generalized deep learning, not tailored towards image segmentation </a:t>
            </a:r>
            <a:endParaRPr sz="18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chemeClr val="dk1"/>
              </a:buClr>
              <a:buSzPts val="1800"/>
              <a:buChar char="&gt;"/>
            </a:pPr>
            <a:r>
              <a:rPr lang="en-US" sz="1800">
                <a:solidFill>
                  <a:schemeClr val="dk1"/>
                </a:solidFill>
              </a:rPr>
              <a:t>Well defined functions for creating, training, and predicting with the model</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No pre-processing of data needed due to the file format of training data</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Created by UW alumni</a:t>
            </a:r>
            <a:endParaRPr sz="1800">
              <a:solidFill>
                <a:schemeClr val="dk1"/>
              </a:solidFill>
            </a:endParaRPr>
          </a:p>
        </p:txBody>
      </p:sp>
      <p:sp>
        <p:nvSpPr>
          <p:cNvPr id="88" name="Google Shape;88;p15"/>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Our Choice: YOLOv8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 type="body"/>
          </p:nvPr>
        </p:nvSpPr>
        <p:spPr>
          <a:xfrm>
            <a:off x="659300" y="1531950"/>
            <a:ext cx="7654800" cy="39063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Time consuming model training -&gt; start training now</a:t>
            </a:r>
            <a:endParaRPr b="0" sz="1800"/>
          </a:p>
          <a:p>
            <a:pPr indent="-342900" lvl="0" marL="457200" rtl="0" algn="l">
              <a:spcBef>
                <a:spcPts val="0"/>
              </a:spcBef>
              <a:spcAft>
                <a:spcPts val="0"/>
              </a:spcAft>
              <a:buSzPts val="1800"/>
              <a:buChar char="&gt;"/>
            </a:pPr>
            <a:r>
              <a:rPr b="0" lang="en-US" sz="1800"/>
              <a:t>Low mAP (mean Average Precision) ~ 0.6 for instance segmentation</a:t>
            </a:r>
            <a:endParaRPr b="0" sz="1800"/>
          </a:p>
          <a:p>
            <a:pPr indent="-342900" lvl="1" marL="914400" rtl="0" algn="l">
              <a:spcBef>
                <a:spcPts val="0"/>
              </a:spcBef>
              <a:spcAft>
                <a:spcPts val="0"/>
              </a:spcAft>
              <a:buSzPts val="1800"/>
              <a:buChar char="–"/>
            </a:pPr>
            <a:r>
              <a:rPr b="0" lang="en-US" sz="1800"/>
              <a:t>Scale back to semantics segmentation </a:t>
            </a:r>
            <a:endParaRPr b="0" sz="1800"/>
          </a:p>
          <a:p>
            <a:pPr indent="-342900" lvl="0" marL="457200" rtl="0" algn="l">
              <a:spcBef>
                <a:spcPts val="0"/>
              </a:spcBef>
              <a:spcAft>
                <a:spcPts val="0"/>
              </a:spcAft>
              <a:buSzPts val="1800"/>
              <a:buChar char="&gt;"/>
            </a:pPr>
            <a:r>
              <a:rPr b="0" lang="en-US" sz="1800"/>
              <a:t>“Black-box model” - with so many parameters and configurations available - it’s difficult to interpret the key features.</a:t>
            </a:r>
            <a:endParaRPr b="0" sz="1800"/>
          </a:p>
          <a:p>
            <a:pPr indent="-342900" lvl="1" marL="914400" rtl="0" algn="l">
              <a:spcBef>
                <a:spcPts val="0"/>
              </a:spcBef>
              <a:spcAft>
                <a:spcPts val="0"/>
              </a:spcAft>
              <a:buSzPts val="1800"/>
              <a:buChar char="–"/>
            </a:pPr>
            <a:r>
              <a:rPr b="0" lang="en-US" sz="1800"/>
              <a:t>Research into YOLOv8 </a:t>
            </a:r>
            <a:r>
              <a:rPr b="0" lang="en-US" sz="1800"/>
              <a:t>architecture</a:t>
            </a:r>
            <a:r>
              <a:rPr b="0" lang="en-US" sz="1800"/>
              <a:t> and understand it</a:t>
            </a:r>
            <a:endParaRPr b="0" sz="1800"/>
          </a:p>
          <a:p>
            <a:pPr indent="-342900" lvl="1" marL="914400" rtl="0" algn="l">
              <a:spcBef>
                <a:spcPts val="0"/>
              </a:spcBef>
              <a:spcAft>
                <a:spcPts val="0"/>
              </a:spcAft>
              <a:buClr>
                <a:schemeClr val="accent6"/>
              </a:buClr>
              <a:buSzPts val="1800"/>
              <a:buChar char="–"/>
            </a:pPr>
            <a:r>
              <a:rPr b="0" lang="en-US" sz="1800" u="sng">
                <a:solidFill>
                  <a:schemeClr val="accent6"/>
                </a:solidFill>
                <a:hlinkClick r:id="rId3">
                  <a:extLst>
                    <a:ext uri="{A12FA001-AC4F-418D-AE19-62706E023703}">
                      <ahyp:hlinkClr val="tx"/>
                    </a:ext>
                  </a:extLst>
                </a:hlinkClick>
              </a:rPr>
              <a:t>YOLOv8 architecture explained</a:t>
            </a:r>
            <a:endParaRPr b="0" sz="1800">
              <a:solidFill>
                <a:schemeClr val="accent6"/>
              </a:solidFill>
            </a:endParaRPr>
          </a:p>
        </p:txBody>
      </p:sp>
      <p:sp>
        <p:nvSpPr>
          <p:cNvPr id="94" name="Google Shape;94;p16"/>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Drawbacks &amp; Remaining Concerns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LIVE DEMO</a:t>
            </a:r>
            <a:endParaRPr/>
          </a:p>
        </p:txBody>
      </p:sp>
      <p:sp>
        <p:nvSpPr>
          <p:cNvPr id="100" name="Google Shape;100;p17"/>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Demonstration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8">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